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9/26/2014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9/26/2014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9/26/2014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9/26/2014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9/26/2014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9/26/2014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9/26/2014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9/26/2014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9/26/2014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9/26/2014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9/26/2014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9/26/2014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9/26/2014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PERILAKU KONSUMEN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dirty="0" smtClean="0"/>
              <a:t>SYAFRIDA HAFNI SAHIR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4962672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A-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075" y="1143000"/>
            <a:ext cx="8961438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2667000" y="228600"/>
            <a:ext cx="6858000" cy="83185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>
                <a:solidFill>
                  <a:srgbClr val="00FF00"/>
                </a:solidFill>
                <a:latin typeface="Comic Sans MS" panose="030F0702030302020204" pitchFamily="66" charset="0"/>
              </a:rPr>
              <a:t>Bagan Model Perilaku Konsumen dari Engel, Kollat dan Blackwell</a:t>
            </a:r>
          </a:p>
        </p:txBody>
      </p:sp>
    </p:spTree>
    <p:extLst>
      <p:ext uri="{BB962C8B-B14F-4D97-AF65-F5344CB8AC3E}">
        <p14:creationId xmlns:p14="http://schemas.microsoft.com/office/powerpoint/2010/main" val="20594880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A-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075" y="1371600"/>
            <a:ext cx="8961438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2667000" y="228601"/>
            <a:ext cx="6858000" cy="95567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>
                <a:solidFill>
                  <a:srgbClr val="00FF00"/>
                </a:solidFill>
                <a:latin typeface="Comic Sans MS" panose="030F0702030302020204" pitchFamily="66" charset="0"/>
              </a:rPr>
              <a:t>Bagan Model Perilaku Konsumen dari Nicosia</a:t>
            </a:r>
          </a:p>
        </p:txBody>
      </p:sp>
    </p:spTree>
    <p:extLst>
      <p:ext uri="{BB962C8B-B14F-4D97-AF65-F5344CB8AC3E}">
        <p14:creationId xmlns:p14="http://schemas.microsoft.com/office/powerpoint/2010/main" val="7656099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3581400" y="381000"/>
            <a:ext cx="5029200" cy="528638"/>
          </a:xfrm>
          <a:prstGeom prst="rect">
            <a:avLst/>
          </a:prstGeom>
          <a:solidFill>
            <a:srgbClr val="66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  <a:latin typeface="Comic Sans MS" panose="030F0702030302020204" pitchFamily="66" charset="0"/>
              </a:rPr>
              <a:t>TIPE-TIPE KONSUMEN</a:t>
            </a: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1981200" y="2289176"/>
            <a:ext cx="8382000" cy="466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sz="2000" b="1">
                <a:latin typeface="Comic Sans MS" panose="030F0702030302020204" pitchFamily="66" charset="0"/>
              </a:rPr>
              <a:t>Bentuk : badan bulat, anggota badan pendek, wajah bulat lebar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US" sz="2000" b="1">
                <a:latin typeface="Comic Sans MS" panose="030F0702030302020204" pitchFamily="66" charset="0"/>
              </a:rPr>
              <a:t>Karakter : peramah, suka bicara, tenang, suka humor, pendiam, baik hati, praktis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US" sz="2000" b="1">
                <a:latin typeface="Comic Sans MS" panose="030F0702030302020204" pitchFamily="66" charset="0"/>
              </a:rPr>
              <a:t>Perlakuan :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sz="2000" b="1">
                <a:latin typeface="Comic Sans MS" panose="030F0702030302020204" pitchFamily="66" charset="0"/>
              </a:rPr>
              <a:t>Usahakan berbincang-bincang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sz="2000" b="1">
                <a:latin typeface="Comic Sans MS" panose="030F0702030302020204" pitchFamily="66" charset="0"/>
              </a:rPr>
              <a:t>Buat percakapan yang menarik, ada humor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sz="2000" b="1">
                <a:latin typeface="Comic Sans MS" panose="030F0702030302020204" pitchFamily="66" charset="0"/>
              </a:rPr>
              <a:t>Jangan debat kusir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sz="2000" b="1">
                <a:latin typeface="Comic Sans MS" panose="030F0702030302020204" pitchFamily="66" charset="0"/>
              </a:rPr>
              <a:t>Yang pendiam beri perhatian dengan kata-kata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sz="2000" b="1">
                <a:latin typeface="Comic Sans MS" panose="030F0702030302020204" pitchFamily="66" charset="0"/>
              </a:rPr>
              <a:t>Jangan terlalu mempersoalkan kata-kata yang kurang pantas karena suka humor 	</a:t>
            </a:r>
          </a:p>
          <a:p>
            <a:pPr algn="just" eaLnBrk="1" hangingPunct="1">
              <a:spcBef>
                <a:spcPct val="50000"/>
              </a:spcBef>
            </a:pPr>
            <a:endParaRPr lang="en-US" sz="2000" b="1">
              <a:latin typeface="Comic Sans MS" panose="030F0702030302020204" pitchFamily="66" charset="0"/>
            </a:endParaRP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1905000" y="1447800"/>
            <a:ext cx="1600200" cy="528638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>
                <a:solidFill>
                  <a:srgbClr val="FFFF99"/>
                </a:solidFill>
                <a:latin typeface="Comic Sans MS" panose="030F0702030302020204" pitchFamily="66" charset="0"/>
              </a:rPr>
              <a:t>PIKNIS</a:t>
            </a:r>
          </a:p>
        </p:txBody>
      </p:sp>
    </p:spTree>
    <p:extLst>
      <p:ext uri="{BB962C8B-B14F-4D97-AF65-F5344CB8AC3E}">
        <p14:creationId xmlns:p14="http://schemas.microsoft.com/office/powerpoint/2010/main" val="25831422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3"/>
          <p:cNvSpPr txBox="1">
            <a:spLocks noChangeArrowheads="1"/>
          </p:cNvSpPr>
          <p:nvPr/>
        </p:nvSpPr>
        <p:spPr bwMode="auto">
          <a:xfrm>
            <a:off x="1981200" y="1676400"/>
            <a:ext cx="8382000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b="1">
                <a:latin typeface="Comic Sans MS" panose="030F0702030302020204" pitchFamily="66" charset="0"/>
              </a:rPr>
              <a:t>Bentuk : tubuh kecil dan lemah, bahu kecil, leher dan   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US" b="1">
                <a:latin typeface="Comic Sans MS" panose="030F0702030302020204" pitchFamily="66" charset="0"/>
              </a:rPr>
              <a:t>           anggota badan kecil panjang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US" b="1">
                <a:latin typeface="Comic Sans MS" panose="030F0702030302020204" pitchFamily="66" charset="0"/>
              </a:rPr>
              <a:t>Karakter : Angkuh, idealis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US" b="1">
                <a:latin typeface="Comic Sans MS" panose="030F0702030302020204" pitchFamily="66" charset="0"/>
              </a:rPr>
              <a:t>Perlakuan :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b="1">
                <a:latin typeface="Comic Sans MS" panose="030F0702030302020204" pitchFamily="66" charset="0"/>
              </a:rPr>
              <a:t>Hormatilah mereka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b="1">
                <a:latin typeface="Comic Sans MS" panose="030F0702030302020204" pitchFamily="66" charset="0"/>
              </a:rPr>
              <a:t>Bersikap sabar, hormat, bijaksana dan turuti perintahnya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b="1">
                <a:latin typeface="Comic Sans MS" panose="030F0702030302020204" pitchFamily="66" charset="0"/>
              </a:rPr>
              <a:t>Jangan menegur mereka dengan cara kurang enak</a:t>
            </a:r>
          </a:p>
        </p:txBody>
      </p:sp>
      <p:sp>
        <p:nvSpPr>
          <p:cNvPr id="13315" name="Text Box 4"/>
          <p:cNvSpPr txBox="1">
            <a:spLocks noChangeArrowheads="1"/>
          </p:cNvSpPr>
          <p:nvPr/>
        </p:nvSpPr>
        <p:spPr bwMode="auto">
          <a:xfrm>
            <a:off x="1981200" y="609600"/>
            <a:ext cx="2438400" cy="528638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>
                <a:solidFill>
                  <a:srgbClr val="FFFF99"/>
                </a:solidFill>
                <a:latin typeface="Comic Sans MS" panose="030F0702030302020204" pitchFamily="66" charset="0"/>
              </a:rPr>
              <a:t>LEPTOSOM</a:t>
            </a:r>
          </a:p>
        </p:txBody>
      </p:sp>
    </p:spTree>
    <p:extLst>
      <p:ext uri="{BB962C8B-B14F-4D97-AF65-F5344CB8AC3E}">
        <p14:creationId xmlns:p14="http://schemas.microsoft.com/office/powerpoint/2010/main" val="39968087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1981200" y="1143001"/>
            <a:ext cx="8382000" cy="5447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b="1">
                <a:latin typeface="Comic Sans MS" panose="030F0702030302020204" pitchFamily="66" charset="0"/>
              </a:rPr>
              <a:t>Bentuk : Badan kokoh, pundak lebar, pinggul berisi, anggota badan cukup panjang, berotot, wajah oval atau lonjong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US" b="1">
                <a:latin typeface="Comic Sans MS" panose="030F0702030302020204" pitchFamily="66" charset="0"/>
              </a:rPr>
              <a:t>Karakter : Banyak gerak, penampilan kalem, jarang humor, tidak cepat percaya dan kaku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US" b="1">
                <a:latin typeface="Comic Sans MS" panose="030F0702030302020204" pitchFamily="66" charset="0"/>
              </a:rPr>
              <a:t>Perlakuan :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b="1">
                <a:latin typeface="Comic Sans MS" panose="030F0702030302020204" pitchFamily="66" charset="0"/>
              </a:rPr>
              <a:t>Hindari diskusi, debat kusir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b="1">
                <a:latin typeface="Comic Sans MS" panose="030F0702030302020204" pitchFamily="66" charset="0"/>
              </a:rPr>
              <a:t>Beri kesan seakan-akan dia pandai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b="1">
                <a:latin typeface="Comic Sans MS" panose="030F0702030302020204" pitchFamily="66" charset="0"/>
              </a:rPr>
              <a:t>Bersabar dan jangan terburu-buru pada mereka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b="1">
                <a:latin typeface="Comic Sans MS" panose="030F0702030302020204" pitchFamily="66" charset="0"/>
              </a:rPr>
              <a:t>Jika ada pertanyaan, jawab secara sistematis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b="1">
                <a:latin typeface="Comic Sans MS" panose="030F0702030302020204" pitchFamily="66" charset="0"/>
              </a:rPr>
              <a:t>Hindari sikap mengecewakan dia</a:t>
            </a:r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1981200" y="304800"/>
            <a:ext cx="2438400" cy="528638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>
                <a:solidFill>
                  <a:srgbClr val="FFFF99"/>
                </a:solidFill>
                <a:latin typeface="Comic Sans MS" panose="030F0702030302020204" pitchFamily="66" charset="0"/>
              </a:rPr>
              <a:t>ATLETIS</a:t>
            </a:r>
          </a:p>
        </p:txBody>
      </p:sp>
    </p:spTree>
    <p:extLst>
      <p:ext uri="{BB962C8B-B14F-4D97-AF65-F5344CB8AC3E}">
        <p14:creationId xmlns:p14="http://schemas.microsoft.com/office/powerpoint/2010/main" val="987871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1981200" y="1895475"/>
            <a:ext cx="8382000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b="1" dirty="0" err="1">
                <a:latin typeface="Comic Sans MS" panose="030F0702030302020204" pitchFamily="66" charset="0"/>
              </a:rPr>
              <a:t>Pria</a:t>
            </a:r>
            <a:r>
              <a:rPr lang="en-US" b="1" dirty="0">
                <a:latin typeface="Comic Sans MS" panose="030F0702030302020204" pitchFamily="66" charset="0"/>
              </a:rPr>
              <a:t>				</a:t>
            </a:r>
            <a:r>
              <a:rPr lang="id-ID" b="1" dirty="0" smtClean="0">
                <a:latin typeface="Comic Sans MS" panose="030F0702030302020204" pitchFamily="66" charset="0"/>
              </a:rPr>
              <a:t>   </a:t>
            </a:r>
            <a:r>
              <a:rPr lang="en-US" b="1" dirty="0" smtClean="0">
                <a:latin typeface="Comic Sans MS" panose="030F0702030302020204" pitchFamily="66" charset="0"/>
              </a:rPr>
              <a:t>8</a:t>
            </a:r>
            <a:r>
              <a:rPr lang="en-US" b="1" dirty="0">
                <a:latin typeface="Comic Sans MS" panose="030F0702030302020204" pitchFamily="66" charset="0"/>
              </a:rPr>
              <a:t>. Ragu-</a:t>
            </a:r>
            <a:r>
              <a:rPr lang="en-US" b="1" dirty="0" err="1">
                <a:latin typeface="Comic Sans MS" panose="030F0702030302020204" pitchFamily="66" charset="0"/>
              </a:rPr>
              <a:t>ragu</a:t>
            </a:r>
            <a:endParaRPr lang="en-US" b="1" dirty="0"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b="1" dirty="0" err="1">
                <a:latin typeface="Comic Sans MS" panose="030F0702030302020204" pitchFamily="66" charset="0"/>
              </a:rPr>
              <a:t>Wanita</a:t>
            </a:r>
            <a:r>
              <a:rPr lang="en-US" b="1" dirty="0">
                <a:latin typeface="Comic Sans MS" panose="030F0702030302020204" pitchFamily="66" charset="0"/>
              </a:rPr>
              <a:t>				9. </a:t>
            </a:r>
            <a:r>
              <a:rPr lang="en-US" b="1" dirty="0" err="1">
                <a:latin typeface="Comic Sans MS" panose="030F0702030302020204" pitchFamily="66" charset="0"/>
              </a:rPr>
              <a:t>Pembantah</a:t>
            </a:r>
            <a:endParaRPr lang="en-US" b="1" dirty="0"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b="1" dirty="0" err="1">
                <a:latin typeface="Comic Sans MS" panose="030F0702030302020204" pitchFamily="66" charset="0"/>
              </a:rPr>
              <a:t>Remaja</a:t>
            </a:r>
            <a:r>
              <a:rPr lang="en-US" b="1" dirty="0">
                <a:latin typeface="Comic Sans MS" panose="030F0702030302020204" pitchFamily="66" charset="0"/>
              </a:rPr>
              <a:t>				10. </a:t>
            </a:r>
            <a:r>
              <a:rPr lang="en-US" b="1" dirty="0" err="1">
                <a:latin typeface="Comic Sans MS" panose="030F0702030302020204" pitchFamily="66" charset="0"/>
              </a:rPr>
              <a:t>Pendatang</a:t>
            </a:r>
            <a:endParaRPr lang="en-US" b="1" dirty="0"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b="1" dirty="0" err="1">
                <a:latin typeface="Comic Sans MS" panose="030F0702030302020204" pitchFamily="66" charset="0"/>
              </a:rPr>
              <a:t>Lanjut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Usia</a:t>
            </a:r>
            <a:r>
              <a:rPr lang="en-US" b="1" dirty="0">
                <a:latin typeface="Comic Sans MS" panose="030F0702030302020204" pitchFamily="66" charset="0"/>
              </a:rPr>
              <a:t>			11. </a:t>
            </a:r>
            <a:r>
              <a:rPr lang="en-US" b="1" dirty="0" err="1">
                <a:latin typeface="Comic Sans MS" panose="030F0702030302020204" pitchFamily="66" charset="0"/>
              </a:rPr>
              <a:t>Sadar</a:t>
            </a:r>
            <a:endParaRPr lang="en-US" b="1" dirty="0"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b="1" dirty="0" err="1">
                <a:latin typeface="Comic Sans MS" panose="030F0702030302020204" pitchFamily="66" charset="0"/>
              </a:rPr>
              <a:t>Pendiam</a:t>
            </a:r>
            <a:r>
              <a:rPr lang="en-US" b="1" dirty="0">
                <a:latin typeface="Comic Sans MS" panose="030F0702030302020204" pitchFamily="66" charset="0"/>
              </a:rPr>
              <a:t>				12. </a:t>
            </a:r>
            <a:r>
              <a:rPr lang="en-US" b="1" dirty="0" err="1">
                <a:latin typeface="Comic Sans MS" panose="030F0702030302020204" pitchFamily="66" charset="0"/>
              </a:rPr>
              <a:t>Curiga</a:t>
            </a:r>
            <a:endParaRPr lang="en-US" b="1" dirty="0"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b="1" dirty="0" err="1">
                <a:latin typeface="Comic Sans MS" panose="030F0702030302020204" pitchFamily="66" charset="0"/>
              </a:rPr>
              <a:t>Suka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Bicara</a:t>
            </a:r>
            <a:r>
              <a:rPr lang="en-US" b="1" dirty="0">
                <a:latin typeface="Comic Sans MS" panose="030F0702030302020204" pitchFamily="66" charset="0"/>
              </a:rPr>
              <a:t>			13. </a:t>
            </a:r>
            <a:r>
              <a:rPr lang="en-US" b="1" dirty="0" err="1">
                <a:latin typeface="Comic Sans MS" panose="030F0702030302020204" pitchFamily="66" charset="0"/>
              </a:rPr>
              <a:t>Angkuh</a:t>
            </a:r>
            <a:endParaRPr lang="en-US" b="1" dirty="0"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b="1" dirty="0" err="1">
                <a:latin typeface="Comic Sans MS" panose="030F0702030302020204" pitchFamily="66" charset="0"/>
              </a:rPr>
              <a:t>Penggugup</a:t>
            </a:r>
            <a:r>
              <a:rPr lang="en-US" b="1" dirty="0">
                <a:latin typeface="Comic Sans MS" panose="030F0702030302020204" pitchFamily="66" charset="0"/>
              </a:rPr>
              <a:t>			14. </a:t>
            </a:r>
            <a:r>
              <a:rPr lang="en-US" b="1" dirty="0" err="1">
                <a:latin typeface="Comic Sans MS" panose="030F0702030302020204" pitchFamily="66" charset="0"/>
              </a:rPr>
              <a:t>Dll</a:t>
            </a:r>
            <a:r>
              <a:rPr lang="en-US" b="1" dirty="0"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2362200" y="766764"/>
            <a:ext cx="7315200" cy="528637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>
                <a:solidFill>
                  <a:srgbClr val="00FF00"/>
                </a:solidFill>
                <a:latin typeface="Comic Sans MS" panose="030F0702030302020204" pitchFamily="66" charset="0"/>
              </a:rPr>
              <a:t>Menurut Johnstone (Inggris) Macam Tipe</a:t>
            </a:r>
          </a:p>
        </p:txBody>
      </p:sp>
    </p:spTree>
    <p:extLst>
      <p:ext uri="{BB962C8B-B14F-4D97-AF65-F5344CB8AC3E}">
        <p14:creationId xmlns:p14="http://schemas.microsoft.com/office/powerpoint/2010/main" val="6835653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1981200" y="990600"/>
            <a:ext cx="8382000" cy="567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sz="2200" b="1">
                <a:latin typeface="Comic Sans MS" panose="030F0702030302020204" pitchFamily="66" charset="0"/>
              </a:rPr>
              <a:t>Mudah terpengaruh bujukan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sz="2200" b="1">
                <a:latin typeface="Comic Sans MS" panose="030F0702030302020204" pitchFamily="66" charset="0"/>
              </a:rPr>
              <a:t>Sering tertipu karena tidak sabaran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sz="2200" b="1">
                <a:latin typeface="Comic Sans MS" panose="030F0702030302020204" pitchFamily="66" charset="0"/>
              </a:rPr>
              <a:t>Ada perasaan tidak enak bila masuk toko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sz="2200" b="1">
                <a:latin typeface="Comic Sans MS" panose="030F0702030302020204" pitchFamily="66" charset="0"/>
              </a:rPr>
              <a:t>Kurang minat berbelanja shg sering terburu-buru mengambil keputusan membeli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sz="2200" b="1">
                <a:latin typeface="Comic Sans MS" panose="030F0702030302020204" pitchFamily="66" charset="0"/>
              </a:rPr>
              <a:t>Mudah dipengaruhi nasihat &amp; argumentasi obyektif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US" b="1">
                <a:solidFill>
                  <a:schemeClr val="accent2"/>
                </a:solidFill>
                <a:latin typeface="Comic Sans MS" panose="030F0702030302020204" pitchFamily="66" charset="0"/>
              </a:rPr>
              <a:t>PERLAKUAN :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sz="2200" b="1">
                <a:latin typeface="Comic Sans MS" panose="030F0702030302020204" pitchFamily="66" charset="0"/>
              </a:rPr>
              <a:t>Dilayani dengan cepat tanpa banyak bicara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sz="2200" b="1">
                <a:latin typeface="Comic Sans MS" panose="030F0702030302020204" pitchFamily="66" charset="0"/>
              </a:rPr>
              <a:t>Beri penjelasan terbatas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sz="2200" b="1">
                <a:latin typeface="Comic Sans MS" panose="030F0702030302020204" pitchFamily="66" charset="0"/>
              </a:rPr>
              <a:t>Usahakan agar yang dibeli cocok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sz="2200" b="1">
                <a:latin typeface="Comic Sans MS" panose="030F0702030302020204" pitchFamily="66" charset="0"/>
              </a:rPr>
              <a:t>Jangan menunjukkan barang yang warnanya mencolok (barang mode)</a:t>
            </a: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1981200" y="304800"/>
            <a:ext cx="2438400" cy="528638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>
                <a:solidFill>
                  <a:srgbClr val="FFFF99"/>
                </a:solidFill>
                <a:latin typeface="Comic Sans MS" panose="030F0702030302020204" pitchFamily="66" charset="0"/>
              </a:rPr>
              <a:t>PRIA</a:t>
            </a:r>
          </a:p>
        </p:txBody>
      </p:sp>
    </p:spTree>
    <p:extLst>
      <p:ext uri="{BB962C8B-B14F-4D97-AF65-F5344CB8AC3E}">
        <p14:creationId xmlns:p14="http://schemas.microsoft.com/office/powerpoint/2010/main" val="16389212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1981200" y="914401"/>
            <a:ext cx="8382000" cy="588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sz="2000" b="1">
                <a:latin typeface="Comic Sans MS" panose="030F0702030302020204" pitchFamily="66" charset="0"/>
              </a:rPr>
              <a:t>Tidak mudah terbujuk penjual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sz="2000" b="1">
                <a:latin typeface="Comic Sans MS" panose="030F0702030302020204" pitchFamily="66" charset="0"/>
              </a:rPr>
              <a:t>Banyak tertarik warna dan bentuk (mode)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sz="2000" b="1">
                <a:latin typeface="Comic Sans MS" panose="030F0702030302020204" pitchFamily="66" charset="0"/>
              </a:rPr>
              <a:t>Mementingkan status sosial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sz="2000" b="1">
                <a:latin typeface="Comic Sans MS" panose="030F0702030302020204" pitchFamily="66" charset="0"/>
              </a:rPr>
              <a:t>Menyenangi hal-hal yang romantis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sz="2000" b="1">
                <a:latin typeface="Comic Sans MS" panose="030F0702030302020204" pitchFamily="66" charset="0"/>
              </a:rPr>
              <a:t>Mudah minta nasihat/pandangan orang lain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sz="2000" b="1">
                <a:latin typeface="Comic Sans MS" panose="030F0702030302020204" pitchFamily="66" charset="0"/>
              </a:rPr>
              <a:t>Kurang tertarik hal-hal yang teknis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sz="2000" b="1">
                <a:latin typeface="Comic Sans MS" panose="030F0702030302020204" pitchFamily="66" charset="0"/>
              </a:rPr>
              <a:t>Senang belanja shg sering sukar menentukan pilihan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sz="2000" b="1">
                <a:latin typeface="Comic Sans MS" panose="030F0702030302020204" pitchFamily="66" charset="0"/>
              </a:rPr>
              <a:t>Cepat merasakan suasana toko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US" sz="2000" b="1">
                <a:solidFill>
                  <a:schemeClr val="accent2"/>
                </a:solidFill>
                <a:latin typeface="Comic Sans MS" panose="030F0702030302020204" pitchFamily="66" charset="0"/>
              </a:rPr>
              <a:t>PERLAKUAN :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sz="2000" b="1">
                <a:latin typeface="Comic Sans MS" panose="030F0702030302020204" pitchFamily="66" charset="0"/>
              </a:rPr>
              <a:t>Menyediakan banyak pilihan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sz="2000" b="1">
                <a:latin typeface="Comic Sans MS" panose="030F0702030302020204" pitchFamily="66" charset="0"/>
              </a:rPr>
              <a:t>Perlu kesabaran tinggi, perhatian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sz="2000" b="1">
                <a:latin typeface="Comic Sans MS" panose="030F0702030302020204" pitchFamily="66" charset="0"/>
              </a:rPr>
              <a:t>Perlu ada penjualan-penjualan khusus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sz="2000" b="1">
                <a:latin typeface="Comic Sans MS" panose="030F0702030302020204" pitchFamily="66" charset="0"/>
              </a:rPr>
              <a:t>Faktor harga perlu diperhatikan</a:t>
            </a: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1981200" y="228600"/>
            <a:ext cx="2438400" cy="528638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>
                <a:solidFill>
                  <a:schemeClr val="bg1"/>
                </a:solidFill>
                <a:latin typeface="Comic Sans MS" panose="030F0702030302020204" pitchFamily="66" charset="0"/>
              </a:rPr>
              <a:t>WANITA</a:t>
            </a:r>
          </a:p>
        </p:txBody>
      </p:sp>
    </p:spTree>
    <p:extLst>
      <p:ext uri="{BB962C8B-B14F-4D97-AF65-F5344CB8AC3E}">
        <p14:creationId xmlns:p14="http://schemas.microsoft.com/office/powerpoint/2010/main" val="8761830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1981200" y="2041525"/>
            <a:ext cx="8382000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b="1">
                <a:latin typeface="Comic Sans MS" panose="030F0702030302020204" pitchFamily="66" charset="0"/>
              </a:rPr>
              <a:t>Mudah terpengaruh rayuan penjual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b="1">
                <a:latin typeface="Comic Sans MS" panose="030F0702030302020204" pitchFamily="66" charset="0"/>
              </a:rPr>
              <a:t>Mudah terbujuk iklan, pembungkus, dll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b="1">
                <a:latin typeface="Comic Sans MS" panose="030F0702030302020204" pitchFamily="66" charset="0"/>
              </a:rPr>
              <a:t>Tidak berfikir hemat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b="1">
                <a:latin typeface="Comic Sans MS" panose="030F0702030302020204" pitchFamily="66" charset="0"/>
              </a:rPr>
              <a:t>Kurang realistis, romantis</a:t>
            </a:r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2057400" y="690564"/>
            <a:ext cx="2438400" cy="528637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>
                <a:solidFill>
                  <a:schemeClr val="bg1"/>
                </a:solidFill>
                <a:latin typeface="Comic Sans MS" panose="030F0702030302020204" pitchFamily="66" charset="0"/>
              </a:rPr>
              <a:t>REMAJA</a:t>
            </a:r>
          </a:p>
        </p:txBody>
      </p:sp>
    </p:spTree>
    <p:extLst>
      <p:ext uri="{BB962C8B-B14F-4D97-AF65-F5344CB8AC3E}">
        <p14:creationId xmlns:p14="http://schemas.microsoft.com/office/powerpoint/2010/main" val="23213909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1981200" y="1400176"/>
            <a:ext cx="8382000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sz="2200" b="1">
                <a:latin typeface="Comic Sans MS" panose="030F0702030302020204" pitchFamily="66" charset="0"/>
              </a:rPr>
              <a:t>Banyak pengalaman seolah-olah dia yang terpandai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sz="2200" b="1">
                <a:latin typeface="Comic Sans MS" panose="030F0702030302020204" pitchFamily="66" charset="0"/>
              </a:rPr>
              <a:t>Tidak mengikuti “Zaman” (kolot)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sz="2200" b="1">
                <a:latin typeface="Comic Sans MS" panose="030F0702030302020204" pitchFamily="66" charset="0"/>
              </a:rPr>
              <a:t>Tidak terburu-buru, senang berbincang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sz="2200" b="1">
                <a:latin typeface="Comic Sans MS" panose="030F0702030302020204" pitchFamily="66" charset="0"/>
              </a:rPr>
              <a:t>Umumnya bertindak lamban dalam membeli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sz="2200" b="1">
                <a:latin typeface="Comic Sans MS" panose="030F0702030302020204" pitchFamily="66" charset="0"/>
              </a:rPr>
              <a:t>Tenang, ramah, keibuan, kebapakan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US" b="1">
                <a:solidFill>
                  <a:schemeClr val="accent2"/>
                </a:solidFill>
                <a:latin typeface="Comic Sans MS" panose="030F0702030302020204" pitchFamily="66" charset="0"/>
              </a:rPr>
              <a:t>PERLAKUAN :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sz="2200" b="1">
                <a:latin typeface="Comic Sans MS" panose="030F0702030302020204" pitchFamily="66" charset="0"/>
              </a:rPr>
              <a:t>Banyak waktu untuk melayaninya, sabar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sz="2200" b="1">
                <a:latin typeface="Comic Sans MS" panose="030F0702030302020204" pitchFamily="66" charset="0"/>
              </a:rPr>
              <a:t>Dengarkan nasehat-nasehatnya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sz="2200" b="1">
                <a:latin typeface="Comic Sans MS" panose="030F0702030302020204" pitchFamily="66" charset="0"/>
              </a:rPr>
              <a:t>Beri nasehat yang kesannya dari orang tua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sz="2200" b="1">
                <a:latin typeface="Comic Sans MS" panose="030F0702030302020204" pitchFamily="66" charset="0"/>
              </a:rPr>
              <a:t>Hadapkan penjual yang agak lanjut usia</a:t>
            </a: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1981200" y="461964"/>
            <a:ext cx="3276600" cy="528637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  <a:latin typeface="Comic Sans MS" panose="030F0702030302020204" pitchFamily="66" charset="0"/>
              </a:rPr>
              <a:t>LANJUT USIA</a:t>
            </a:r>
          </a:p>
        </p:txBody>
      </p:sp>
    </p:spTree>
    <p:extLst>
      <p:ext uri="{BB962C8B-B14F-4D97-AF65-F5344CB8AC3E}">
        <p14:creationId xmlns:p14="http://schemas.microsoft.com/office/powerpoint/2010/main" val="1797893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3962400" y="228601"/>
            <a:ext cx="4114800" cy="466725"/>
          </a:xfrm>
          <a:prstGeom prst="rect">
            <a:avLst/>
          </a:prstGeom>
          <a:solidFill>
            <a:srgbClr val="66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>
                <a:solidFill>
                  <a:srgbClr val="FF33CC"/>
                </a:solidFill>
                <a:latin typeface="Comic Sans MS" panose="030F0702030302020204" pitchFamily="66" charset="0"/>
              </a:rPr>
              <a:t>PERILAKU KONSUMEN</a:t>
            </a:r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1828800" y="914401"/>
            <a:ext cx="3581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>
                <a:solidFill>
                  <a:srgbClr val="FF0000"/>
                </a:solidFill>
                <a:latin typeface="Comic Sans MS" panose="030F0702030302020204" pitchFamily="66" charset="0"/>
              </a:rPr>
              <a:t>PENGERTIAN :</a:t>
            </a:r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1752600" y="1447800"/>
            <a:ext cx="8610600" cy="494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sz="1800">
                <a:latin typeface="Comic Sans MS" panose="030F0702030302020204" pitchFamily="66" charset="0"/>
              </a:rPr>
              <a:t>Segala tindakan yang langsung terlibat dalam mendapatkan, mengkonsumsi dan menghabiskan produk &amp; jasa termasuk proses keputusan yang mendahului dan menyusuli tindakan itu (</a:t>
            </a:r>
            <a:r>
              <a:rPr lang="en-US" sz="1800" i="1">
                <a:latin typeface="Comic Sans MS" panose="030F0702030302020204" pitchFamily="66" charset="0"/>
              </a:rPr>
              <a:t>James F. Engel, dkk. 1968)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sz="1800">
                <a:latin typeface="Comic Sans MS" panose="030F0702030302020204" pitchFamily="66" charset="0"/>
              </a:rPr>
              <a:t>Proses pengambilan keputusan &amp; aktivitas individu secara fisik yang dilibatkan dlm mengevaluasi, memperoleh &amp; menggunakan barang dan jasa (</a:t>
            </a:r>
            <a:r>
              <a:rPr lang="en-US" sz="1800" i="1">
                <a:latin typeface="Comic Sans MS" panose="030F0702030302020204" pitchFamily="66" charset="0"/>
              </a:rPr>
              <a:t>David L. London, dkk. 1984</a:t>
            </a:r>
            <a:r>
              <a:rPr lang="en-US" sz="1800">
                <a:latin typeface="Comic Sans MS" panose="030F0702030302020204" pitchFamily="66" charset="0"/>
              </a:rPr>
              <a:t>)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sz="1800">
                <a:latin typeface="Comic Sans MS" panose="030F0702030302020204" pitchFamily="66" charset="0"/>
              </a:rPr>
              <a:t>Tindakan-tindakan, proses &amp; hubungan sosial yg dilakukan oleh individu, kelompok &amp; organisasi dalam mendapatkan, menggunakan suatu produk atau lainnya sebagai suatu akibat dari penggalangannya dengan produk, pelayanan &amp; sumber-sumber lainnya (Gerald Zalman, dkk. 1979)</a:t>
            </a:r>
          </a:p>
          <a:p>
            <a:pPr algn="just" eaLnBrk="1" hangingPunct="1">
              <a:spcBef>
                <a:spcPct val="50000"/>
              </a:spcBef>
            </a:pPr>
            <a:endParaRPr lang="en-US" sz="800"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50000"/>
              </a:spcBef>
            </a:pPr>
            <a:r>
              <a:rPr lang="en-US" sz="1800" b="1">
                <a:solidFill>
                  <a:srgbClr val="FF0000"/>
                </a:solidFill>
                <a:latin typeface="Comic Sans MS" panose="030F0702030302020204" pitchFamily="66" charset="0"/>
              </a:rPr>
              <a:t>KESIMPULAN :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US" sz="1800">
                <a:latin typeface="Comic Sans MS" panose="030F0702030302020204" pitchFamily="66" charset="0"/>
              </a:rPr>
              <a:t>      Tindakan-tindakan yang dilakukan oleh individu, kelompok atau organisasi yang berhubungan dengan proses pengambilan keputusan dalam mendapatkan, menggunakan barang-barang atau jasa ekonomis yang dapat dipengaruhi lingkungan</a:t>
            </a:r>
          </a:p>
        </p:txBody>
      </p:sp>
    </p:spTree>
    <p:extLst>
      <p:ext uri="{BB962C8B-B14F-4D97-AF65-F5344CB8AC3E}">
        <p14:creationId xmlns:p14="http://schemas.microsoft.com/office/powerpoint/2010/main" val="22137818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1981200" y="2057400"/>
            <a:ext cx="8382000" cy="399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sz="2200" b="1">
                <a:latin typeface="Comic Sans MS" panose="030F0702030302020204" pitchFamily="66" charset="0"/>
              </a:rPr>
              <a:t>Ada rasa malu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sz="2200" b="1">
                <a:latin typeface="Comic Sans MS" panose="030F0702030302020204" pitchFamily="66" charset="0"/>
              </a:rPr>
              <a:t>Sedang memikirkan sesuatu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sz="2200" b="1">
                <a:latin typeface="Comic Sans MS" panose="030F0702030302020204" pitchFamily="66" charset="0"/>
              </a:rPr>
              <a:t>Kelainan psikis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US" b="1">
                <a:solidFill>
                  <a:schemeClr val="accent2"/>
                </a:solidFill>
                <a:latin typeface="Comic Sans MS" panose="030F0702030302020204" pitchFamily="66" charset="0"/>
              </a:rPr>
              <a:t>PERLAKUAN :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sz="2200" b="1">
                <a:latin typeface="Comic Sans MS" panose="030F0702030302020204" pitchFamily="66" charset="0"/>
              </a:rPr>
              <a:t>Dilayani dengan ramah tamah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sz="2200" b="1">
                <a:latin typeface="Comic Sans MS" panose="030F0702030302020204" pitchFamily="66" charset="0"/>
              </a:rPr>
              <a:t>Ajak bicara seperlunya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sz="2200" b="1">
                <a:latin typeface="Comic Sans MS" panose="030F0702030302020204" pitchFamily="66" charset="0"/>
              </a:rPr>
              <a:t>Arahkan perhatian pada sesuatu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sz="2200" b="1">
                <a:latin typeface="Comic Sans MS" panose="030F0702030302020204" pitchFamily="66" charset="0"/>
              </a:rPr>
              <a:t>Bila punya kelainan, agar bersikap wajar</a:t>
            </a: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1981200" y="919164"/>
            <a:ext cx="3276600" cy="528637"/>
          </a:xfrm>
          <a:prstGeom prst="rect">
            <a:avLst/>
          </a:prstGeom>
          <a:solidFill>
            <a:srgbClr val="66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  <a:latin typeface="Comic Sans MS" panose="030F0702030302020204" pitchFamily="66" charset="0"/>
              </a:rPr>
              <a:t>PENDIAM</a:t>
            </a:r>
          </a:p>
        </p:txBody>
      </p:sp>
    </p:spTree>
    <p:extLst>
      <p:ext uri="{BB962C8B-B14F-4D97-AF65-F5344CB8AC3E}">
        <p14:creationId xmlns:p14="http://schemas.microsoft.com/office/powerpoint/2010/main" val="15032545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463550"/>
            <a:ext cx="7924800" cy="593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2517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457200"/>
            <a:ext cx="84582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24715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457200"/>
            <a:ext cx="82296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3" descr="03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4038601"/>
            <a:ext cx="7543800" cy="172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35067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358776"/>
            <a:ext cx="7848600" cy="630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47991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914400"/>
            <a:ext cx="83820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47605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361950"/>
            <a:ext cx="7467600" cy="626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4667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838200"/>
            <a:ext cx="85344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02026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622300"/>
            <a:ext cx="8458200" cy="547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47544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0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457200"/>
            <a:ext cx="8839200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63505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3962400" y="538164"/>
            <a:ext cx="4114800" cy="528637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  <a:latin typeface="Comic Sans MS" panose="030F0702030302020204" pitchFamily="66" charset="0"/>
              </a:rPr>
              <a:t>KONSUMEN</a:t>
            </a: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2133600" y="1638300"/>
            <a:ext cx="8229600" cy="433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b="1">
                <a:latin typeface="Comic Sans MS" panose="030F0702030302020204" pitchFamily="66" charset="0"/>
              </a:rPr>
              <a:t>Siapa Konsumen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b="1">
                <a:latin typeface="Comic Sans MS" panose="030F0702030302020204" pitchFamily="66" charset="0"/>
              </a:rPr>
              <a:t>Apa yang menjadi kebutuhan konsumen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b="1">
                <a:latin typeface="Comic Sans MS" panose="030F0702030302020204" pitchFamily="66" charset="0"/>
              </a:rPr>
              <a:t>Kapan dan bagaimana mereka membeli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b="1">
                <a:latin typeface="Comic Sans MS" panose="030F0702030302020204" pitchFamily="66" charset="0"/>
              </a:rPr>
              <a:t>Dalam proses pembelian siapa pencetus inisiatifnya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b="1">
                <a:latin typeface="Comic Sans MS" panose="030F0702030302020204" pitchFamily="66" charset="0"/>
              </a:rPr>
              <a:t>Siapakah pemberi pengaruhnya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b="1">
                <a:latin typeface="Comic Sans MS" panose="030F0702030302020204" pitchFamily="66" charset="0"/>
              </a:rPr>
              <a:t>Siapakah pengambil keputusan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b="1">
                <a:latin typeface="Comic Sans MS" panose="030F0702030302020204" pitchFamily="66" charset="0"/>
              </a:rPr>
              <a:t>Siapakah yang melakukan proses pembelian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b="1">
                <a:latin typeface="Comic Sans MS" panose="030F0702030302020204" pitchFamily="66" charset="0"/>
              </a:rPr>
              <a:t>Siapakah yang akan memakai produk yang dibeli</a:t>
            </a:r>
          </a:p>
        </p:txBody>
      </p:sp>
    </p:spTree>
    <p:extLst>
      <p:ext uri="{BB962C8B-B14F-4D97-AF65-F5344CB8AC3E}">
        <p14:creationId xmlns:p14="http://schemas.microsoft.com/office/powerpoint/2010/main" val="41180501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533400"/>
            <a:ext cx="85344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51422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3" descr="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685800"/>
            <a:ext cx="845820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28109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685800"/>
            <a:ext cx="830580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92465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762000"/>
            <a:ext cx="83820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78878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4" descr="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620714"/>
            <a:ext cx="8001000" cy="5627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9073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4" descr="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28600"/>
            <a:ext cx="8305800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6849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2"/>
          <p:cNvSpPr txBox="1">
            <a:spLocks noChangeArrowheads="1"/>
          </p:cNvSpPr>
          <p:nvPr/>
        </p:nvSpPr>
        <p:spPr bwMode="auto">
          <a:xfrm>
            <a:off x="3352800" y="523875"/>
            <a:ext cx="5562600" cy="528638"/>
          </a:xfrm>
          <a:prstGeom prst="rect">
            <a:avLst/>
          </a:prstGeom>
          <a:solidFill>
            <a:srgbClr val="66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>
                <a:solidFill>
                  <a:srgbClr val="FF33CC"/>
                </a:solidFill>
                <a:latin typeface="Comic Sans MS" panose="030F0702030302020204" pitchFamily="66" charset="0"/>
              </a:rPr>
              <a:t>KONSUMEN KELUARGA</a:t>
            </a:r>
          </a:p>
        </p:txBody>
      </p:sp>
      <p:sp>
        <p:nvSpPr>
          <p:cNvPr id="36867" name="Text Box 4"/>
          <p:cNvSpPr txBox="1">
            <a:spLocks noChangeArrowheads="1"/>
          </p:cNvSpPr>
          <p:nvPr/>
        </p:nvSpPr>
        <p:spPr bwMode="auto">
          <a:xfrm>
            <a:off x="1752600" y="1516064"/>
            <a:ext cx="8610600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b="1">
                <a:solidFill>
                  <a:srgbClr val="3366FF"/>
                </a:solidFill>
                <a:latin typeface="Comic Sans MS" panose="030F0702030302020204" pitchFamily="66" charset="0"/>
              </a:rPr>
              <a:t>Keluarga (Family)</a:t>
            </a:r>
            <a:r>
              <a:rPr lang="en-US" b="1">
                <a:latin typeface="Comic Sans MS" panose="030F0702030302020204" pitchFamily="66" charset="0"/>
              </a:rPr>
              <a:t> : Kelompok yang terdiri dari 2 atau lebih orang yang berhubungan melalui darah, perkawinan atau adopsi dan tinggal bersama</a:t>
            </a:r>
            <a:endParaRPr lang="en-US" b="1" i="1"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b="1">
                <a:solidFill>
                  <a:srgbClr val="3366FF"/>
                </a:solidFill>
                <a:latin typeface="Comic Sans MS" panose="030F0702030302020204" pitchFamily="66" charset="0"/>
              </a:rPr>
              <a:t>Keluarga Inti</a:t>
            </a:r>
            <a:r>
              <a:rPr lang="en-US" b="1">
                <a:latin typeface="Comic Sans MS" panose="030F0702030302020204" pitchFamily="66" charset="0"/>
              </a:rPr>
              <a:t> </a:t>
            </a:r>
            <a:r>
              <a:rPr lang="en-US" b="1">
                <a:solidFill>
                  <a:srgbClr val="3366FF"/>
                </a:solidFill>
                <a:latin typeface="Comic Sans MS" panose="030F0702030302020204" pitchFamily="66" charset="0"/>
              </a:rPr>
              <a:t>(Nuclear Family)</a:t>
            </a:r>
            <a:r>
              <a:rPr lang="en-US" b="1">
                <a:latin typeface="Comic Sans MS" panose="030F0702030302020204" pitchFamily="66" charset="0"/>
              </a:rPr>
              <a:t> : Kelompok langsung yang terdiri dari ayah, ibu dan anak yang tinggal bersama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b="1">
                <a:solidFill>
                  <a:srgbClr val="3366FF"/>
                </a:solidFill>
                <a:latin typeface="Comic Sans MS" panose="030F0702030302020204" pitchFamily="66" charset="0"/>
              </a:rPr>
              <a:t>Keluarga Besar (Extended Family)</a:t>
            </a:r>
            <a:r>
              <a:rPr lang="en-US" b="1">
                <a:latin typeface="Comic Sans MS" panose="030F0702030302020204" pitchFamily="66" charset="0"/>
              </a:rPr>
              <a:t> : Keluarga inti ditambah kerabat lain seperti nenek, kakek, paman, bibi, sepupu dan kerabat karena perkawinan.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b="1">
                <a:solidFill>
                  <a:srgbClr val="3366FF"/>
                </a:solidFill>
                <a:latin typeface="Comic Sans MS" panose="030F0702030302020204" pitchFamily="66" charset="0"/>
              </a:rPr>
              <a:t>Rumah Tangga</a:t>
            </a:r>
            <a:r>
              <a:rPr lang="en-US" b="1">
                <a:latin typeface="Comic Sans MS" panose="030F0702030302020204" pitchFamily="66" charset="0"/>
              </a:rPr>
              <a:t> :  Semua orang, baik kerabat maupun yang tidak yang menempati satu unit keluarga</a:t>
            </a:r>
          </a:p>
        </p:txBody>
      </p:sp>
    </p:spTree>
    <p:extLst>
      <p:ext uri="{BB962C8B-B14F-4D97-AF65-F5344CB8AC3E}">
        <p14:creationId xmlns:p14="http://schemas.microsoft.com/office/powerpoint/2010/main" val="1400897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2"/>
          <p:cNvSpPr txBox="1">
            <a:spLocks noChangeArrowheads="1"/>
          </p:cNvSpPr>
          <p:nvPr/>
        </p:nvSpPr>
        <p:spPr bwMode="auto">
          <a:xfrm>
            <a:off x="3200400" y="690564"/>
            <a:ext cx="5791200" cy="528637"/>
          </a:xfrm>
          <a:prstGeom prst="rect">
            <a:avLst/>
          </a:prstGeom>
          <a:solidFill>
            <a:srgbClr val="FF33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  <a:latin typeface="Comic Sans MS" panose="030F0702030302020204" pitchFamily="66" charset="0"/>
              </a:rPr>
              <a:t>VARIABEL SOSIOLOGIS</a:t>
            </a:r>
          </a:p>
        </p:txBody>
      </p:sp>
      <p:sp>
        <p:nvSpPr>
          <p:cNvPr id="37891" name="Text Box 3"/>
          <p:cNvSpPr txBox="1">
            <a:spLocks noChangeArrowheads="1"/>
          </p:cNvSpPr>
          <p:nvPr/>
        </p:nvSpPr>
        <p:spPr bwMode="auto">
          <a:xfrm>
            <a:off x="1752600" y="1851026"/>
            <a:ext cx="8610600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b="1">
                <a:solidFill>
                  <a:schemeClr val="accent1"/>
                </a:solidFill>
                <a:latin typeface="Comic Sans MS" panose="030F0702030302020204" pitchFamily="66" charset="0"/>
              </a:rPr>
              <a:t>Kohesi</a:t>
            </a:r>
            <a:r>
              <a:rPr lang="en-US" b="1">
                <a:latin typeface="Comic Sans MS" panose="030F0702030302020204" pitchFamily="66" charset="0"/>
              </a:rPr>
              <a:t> : Pertalian emosi yang dimiliki para anggota keluarga satu sama lain / seberapa dekat yang dirasakan oleh para anggota keluarga terhadap satu sama lain pada tingkat emosi</a:t>
            </a:r>
            <a:endParaRPr lang="en-US" b="1" i="1"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b="1">
                <a:solidFill>
                  <a:schemeClr val="accent1"/>
                </a:solidFill>
                <a:latin typeface="Comic Sans MS" panose="030F0702030302020204" pitchFamily="66" charset="0"/>
              </a:rPr>
              <a:t>Kemampuan Keluarga Dalam Beradaptasi (Adaptability)</a:t>
            </a:r>
            <a:r>
              <a:rPr lang="en-US" b="1">
                <a:latin typeface="Comic Sans MS" panose="030F0702030302020204" pitchFamily="66" charset="0"/>
              </a:rPr>
              <a:t> : Seberapa baik keluarga dapat memenuhi tantangan yang disajikan oleh kebutuhan yang berubah.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b="1">
                <a:solidFill>
                  <a:schemeClr val="accent1"/>
                </a:solidFill>
                <a:latin typeface="Comic Sans MS" panose="030F0702030302020204" pitchFamily="66" charset="0"/>
              </a:rPr>
              <a:t>Komunikasi </a:t>
            </a:r>
            <a:r>
              <a:rPr lang="en-US" b="1">
                <a:latin typeface="Comic Sans MS" panose="030F0702030302020204" pitchFamily="66" charset="0"/>
              </a:rPr>
              <a:t>: Ketrampilan berkomunikasi yang positif memungkinkan keluarga untuk berbagi satu sama lain kebutuhan dan preferensi mereka yang berubah.</a:t>
            </a:r>
          </a:p>
        </p:txBody>
      </p:sp>
    </p:spTree>
    <p:extLst>
      <p:ext uri="{BB962C8B-B14F-4D97-AF65-F5344CB8AC3E}">
        <p14:creationId xmlns:p14="http://schemas.microsoft.com/office/powerpoint/2010/main" val="39762275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2743200" y="371476"/>
            <a:ext cx="6781800" cy="46672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>
                <a:solidFill>
                  <a:srgbClr val="FFFF00"/>
                </a:solidFill>
                <a:latin typeface="Comic Sans MS" panose="030F0702030302020204" pitchFamily="66" charset="0"/>
              </a:rPr>
              <a:t>Peranan Individu Dalam Pembelian Keluarga</a:t>
            </a:r>
          </a:p>
        </p:txBody>
      </p:sp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1752600" y="1219201"/>
            <a:ext cx="8610600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sz="2000" b="1">
                <a:solidFill>
                  <a:srgbClr val="FF0000"/>
                </a:solidFill>
                <a:latin typeface="Comic Sans MS" panose="030F0702030302020204" pitchFamily="66" charset="0"/>
              </a:rPr>
              <a:t>Penjaga Pintu (Gate Keeper)</a:t>
            </a:r>
            <a:r>
              <a:rPr lang="en-US" sz="2000" b="1">
                <a:latin typeface="Comic Sans MS" panose="030F0702030302020204" pitchFamily="66" charset="0"/>
              </a:rPr>
              <a:t> : Inisiator pemikiran keluarga mengenai pembelian produk dan pengumpulan informasi untuk membantu pengambilan keputusan.</a:t>
            </a:r>
            <a:endParaRPr lang="en-US" sz="2000" b="1" i="1"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sz="2000" b="1">
                <a:solidFill>
                  <a:srgbClr val="FF0000"/>
                </a:solidFill>
                <a:latin typeface="Comic Sans MS" panose="030F0702030302020204" pitchFamily="66" charset="0"/>
              </a:rPr>
              <a:t>Pemberi Pengaruh (Influencer)</a:t>
            </a:r>
            <a:r>
              <a:rPr lang="en-US" sz="2000" b="1">
                <a:latin typeface="Comic Sans MS" panose="030F0702030302020204" pitchFamily="66" charset="0"/>
              </a:rPr>
              <a:t> : Individu yang opininya dicari sehubungan dengan kriteria yang harus digunakan oleh keluarga dalam pembelian dan produk/merek mana yang paling mungkin cocok dengan kriteria evaluasi.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sz="2000" b="1">
                <a:solidFill>
                  <a:srgbClr val="FF0000"/>
                </a:solidFill>
                <a:latin typeface="Comic Sans MS" panose="030F0702030302020204" pitchFamily="66" charset="0"/>
              </a:rPr>
              <a:t>Pengambil Keputusan (Decider)</a:t>
            </a:r>
            <a:r>
              <a:rPr lang="en-US" sz="2000" b="1">
                <a:latin typeface="Comic Sans MS" panose="030F0702030302020204" pitchFamily="66" charset="0"/>
              </a:rPr>
              <a:t> : Orang dengan wewenang / kekuasaan keuangan untuk memilih bagaimana uang keluarga akan dibelanjakan, produk dan merek mana yang akan dipilih.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sz="2000" b="1">
                <a:solidFill>
                  <a:srgbClr val="FF0000"/>
                </a:solidFill>
                <a:latin typeface="Comic Sans MS" panose="030F0702030302020204" pitchFamily="66" charset="0"/>
              </a:rPr>
              <a:t>Pembeli (Buyer)</a:t>
            </a:r>
            <a:r>
              <a:rPr lang="en-US" sz="2000" b="1">
                <a:latin typeface="Comic Sans MS" panose="030F0702030302020204" pitchFamily="66" charset="0"/>
              </a:rPr>
              <a:t> : Orang yang bertindak sebagai agen penjualan seperti mengunjungi toko, menulis cek, membawa produk kerumah, dll.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sz="2000" b="1">
                <a:solidFill>
                  <a:srgbClr val="FF0000"/>
                </a:solidFill>
                <a:latin typeface="Comic Sans MS" panose="030F0702030302020204" pitchFamily="66" charset="0"/>
              </a:rPr>
              <a:t>Pemakai (User)</a:t>
            </a:r>
            <a:r>
              <a:rPr lang="en-US" sz="2000" b="1">
                <a:latin typeface="Comic Sans MS" panose="030F0702030302020204" pitchFamily="66" charset="0"/>
              </a:rPr>
              <a:t> : Orang yang menggunakan produk</a:t>
            </a:r>
          </a:p>
        </p:txBody>
      </p:sp>
    </p:spTree>
    <p:extLst>
      <p:ext uri="{BB962C8B-B14F-4D97-AF65-F5344CB8AC3E}">
        <p14:creationId xmlns:p14="http://schemas.microsoft.com/office/powerpoint/2010/main" val="68358709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455613"/>
            <a:ext cx="8153400" cy="589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03722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3581400" y="690564"/>
            <a:ext cx="5029200" cy="528637"/>
          </a:xfrm>
          <a:prstGeom prst="rect">
            <a:avLst/>
          </a:prstGeom>
          <a:solidFill>
            <a:srgbClr val="66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  <a:latin typeface="Comic Sans MS" panose="030F0702030302020204" pitchFamily="66" charset="0"/>
              </a:rPr>
              <a:t>YANG PERLU DIPAHAMI</a:t>
            </a: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2133600" y="2000250"/>
            <a:ext cx="822960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b="1">
                <a:latin typeface="Comic Sans MS" panose="030F0702030302020204" pitchFamily="66" charset="0"/>
              </a:rPr>
              <a:t>Aspek-aspek psikologis manusia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b="1">
                <a:latin typeface="Comic Sans MS" panose="030F0702030302020204" pitchFamily="66" charset="0"/>
              </a:rPr>
              <a:t>Kekuatan faktor sosial budaya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b="1">
                <a:latin typeface="Comic Sans MS" panose="030F0702030302020204" pitchFamily="66" charset="0"/>
              </a:rPr>
              <a:t>Prinsip-prinsip ekonomis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b="1">
                <a:latin typeface="Comic Sans MS" panose="030F0702030302020204" pitchFamily="66" charset="0"/>
              </a:rPr>
              <a:t>Strategi pemasaran</a:t>
            </a:r>
          </a:p>
          <a:p>
            <a:pPr algn="just" eaLnBrk="1" hangingPunct="1">
              <a:spcBef>
                <a:spcPct val="50000"/>
              </a:spcBef>
            </a:pPr>
            <a:endParaRPr lang="en-US" b="1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227999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81000"/>
            <a:ext cx="86106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970522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8138" y="150814"/>
            <a:ext cx="6437312" cy="655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3506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47638"/>
            <a:ext cx="8458200" cy="632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0954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28600"/>
            <a:ext cx="8915400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6617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501650"/>
            <a:ext cx="8915400" cy="597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1451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04800"/>
            <a:ext cx="8839200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2206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04800"/>
            <a:ext cx="86868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0881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3352800" y="690564"/>
            <a:ext cx="6096000" cy="95567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>
                <a:solidFill>
                  <a:srgbClr val="FFFF99"/>
                </a:solidFill>
                <a:latin typeface="Comic Sans MS" panose="030F0702030302020204" pitchFamily="66" charset="0"/>
              </a:rPr>
              <a:t>Mengapa Perlu Mempelajari Perilaku Konsumen</a:t>
            </a: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2133600" y="2228850"/>
            <a:ext cx="8229600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b="1">
                <a:latin typeface="Comic Sans MS" panose="030F0702030302020204" pitchFamily="66" charset="0"/>
              </a:rPr>
              <a:t>Konsumen adalah “Raja”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b="1">
                <a:latin typeface="Comic Sans MS" panose="030F0702030302020204" pitchFamily="66" charset="0"/>
              </a:rPr>
              <a:t>Motivasi dan perilaku konsumen dapat dimengerti melalui penelitian 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b="1">
                <a:latin typeface="Comic Sans MS" panose="030F0702030302020204" pitchFamily="66" charset="0"/>
              </a:rPr>
              <a:t>Perilaku konsumen dapat dipengaruhi melalui beberapa kegiatan dengan maksud tertentu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b="1">
                <a:latin typeface="Comic Sans MS" panose="030F0702030302020204" pitchFamily="66" charset="0"/>
              </a:rPr>
              <a:t>Bujukan dan pengaruh konsumen memiliki hasil yang menguntungkan secara sosial asal semuanya dalam keadaan normal</a:t>
            </a:r>
          </a:p>
          <a:p>
            <a:pPr algn="just" eaLnBrk="1" hangingPunct="1">
              <a:spcBef>
                <a:spcPct val="50000"/>
              </a:spcBef>
            </a:pPr>
            <a:endParaRPr lang="en-US" b="1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2986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3581400" y="533400"/>
            <a:ext cx="5029200" cy="528638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>
                <a:solidFill>
                  <a:schemeClr val="bg1"/>
                </a:solidFill>
                <a:latin typeface="Comic Sans MS" panose="030F0702030302020204" pitchFamily="66" charset="0"/>
              </a:rPr>
              <a:t>PENGERTIAN MODEL</a:t>
            </a: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2133600" y="1524000"/>
            <a:ext cx="822960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b="1">
                <a:latin typeface="Comic Sans MS" panose="030F0702030302020204" pitchFamily="66" charset="0"/>
              </a:rPr>
              <a:t>Menurut David London &amp; Albert J. Della Bitta “Suatu Wakil Realitas yang Disederhanakan”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b="1">
                <a:latin typeface="Comic Sans MS" panose="030F0702030302020204" pitchFamily="66" charset="0"/>
              </a:rPr>
              <a:t>Menurut Gerald Zalfman &amp; Melanie Wallendar “Suatu yang Mewakili Sesuatu” (suatu proses)</a:t>
            </a: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3124200" y="3662364"/>
            <a:ext cx="6172200" cy="528637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>
                <a:solidFill>
                  <a:schemeClr val="bg1"/>
                </a:solidFill>
                <a:latin typeface="Comic Sans MS" panose="030F0702030302020204" pitchFamily="66" charset="0"/>
              </a:rPr>
              <a:t>MODEL PERILAKU KONSUMEN</a:t>
            </a: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2133600" y="4437063"/>
            <a:ext cx="822960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b="1">
                <a:latin typeface="Comic Sans MS" panose="030F0702030302020204" pitchFamily="66" charset="0"/>
              </a:rPr>
              <a:t>Suatu skema / kerangka kerja yg disederhanakan untuk menggambarkan aktivitas konsumen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b="1">
                <a:latin typeface="Comic Sans MS" panose="030F0702030302020204" pitchFamily="66" charset="0"/>
              </a:rPr>
              <a:t>Kerangka kerja / sesuatu yang mewakili apa yang diyakinkan dalam mengambil keputusan pembeli</a:t>
            </a:r>
          </a:p>
        </p:txBody>
      </p:sp>
    </p:spTree>
    <p:extLst>
      <p:ext uri="{BB962C8B-B14F-4D97-AF65-F5344CB8AC3E}">
        <p14:creationId xmlns:p14="http://schemas.microsoft.com/office/powerpoint/2010/main" val="13092533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3581400" y="690564"/>
            <a:ext cx="5029200" cy="955675"/>
          </a:xfrm>
          <a:prstGeom prst="rect">
            <a:avLst/>
          </a:prstGeom>
          <a:solidFill>
            <a:srgbClr val="66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  <a:latin typeface="Comic Sans MS" panose="030F0702030302020204" pitchFamily="66" charset="0"/>
              </a:rPr>
              <a:t>Tujuan Mengetahui Model Perilaku Konsumen</a:t>
            </a: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2133600" y="2289175"/>
            <a:ext cx="822960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b="1">
                <a:latin typeface="Comic Sans MS" panose="030F0702030302020204" pitchFamily="66" charset="0"/>
              </a:rPr>
              <a:t>Untuk mengembangkan teori dalam penelitian perilaku konsumen</a:t>
            </a:r>
          </a:p>
          <a:p>
            <a:pPr algn="just" eaLnBrk="1" hangingPunct="1">
              <a:spcBef>
                <a:spcPct val="50000"/>
              </a:spcBef>
            </a:pPr>
            <a:endParaRPr lang="en-US" b="1"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50000"/>
              </a:spcBef>
              <a:buFontTx/>
              <a:buAutoNum type="arabicPeriod" startAt="2"/>
            </a:pPr>
            <a:r>
              <a:rPr lang="en-US" b="1">
                <a:latin typeface="Comic Sans MS" panose="030F0702030302020204" pitchFamily="66" charset="0"/>
              </a:rPr>
              <a:t>Untuk mempermudah dalam mempelajari apa yang telah diketahui mengenai perilaku konsumen</a:t>
            </a:r>
          </a:p>
        </p:txBody>
      </p:sp>
    </p:spTree>
    <p:extLst>
      <p:ext uri="{BB962C8B-B14F-4D97-AF65-F5344CB8AC3E}">
        <p14:creationId xmlns:p14="http://schemas.microsoft.com/office/powerpoint/2010/main" val="2050024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2667000" y="690564"/>
            <a:ext cx="6858000" cy="528637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>
                <a:solidFill>
                  <a:srgbClr val="00FF00"/>
                </a:solidFill>
                <a:latin typeface="Comic Sans MS" panose="030F0702030302020204" pitchFamily="66" charset="0"/>
              </a:rPr>
              <a:t>Fungsi Model Perilaku Konsumen</a:t>
            </a:r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2133600" y="1736726"/>
            <a:ext cx="8229600" cy="420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sz="2000" b="1">
                <a:solidFill>
                  <a:srgbClr val="FF0000"/>
                </a:solidFill>
                <a:latin typeface="Comic Sans MS" panose="030F0702030302020204" pitchFamily="66" charset="0"/>
              </a:rPr>
              <a:t>Deskriptif</a:t>
            </a:r>
            <a:r>
              <a:rPr lang="en-US" sz="2000" b="1">
                <a:latin typeface="Comic Sans MS" panose="030F0702030302020204" pitchFamily="66" charset="0"/>
              </a:rPr>
              <a:t> : Pendalaman langkah-langkah yang diambil konsumen dlm menentukan suatu pembelian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lang="en-US" sz="2000" b="1">
                <a:solidFill>
                  <a:srgbClr val="FF0000"/>
                </a:solidFill>
                <a:latin typeface="Comic Sans MS" panose="030F0702030302020204" pitchFamily="66" charset="0"/>
              </a:rPr>
              <a:t>Prediksi </a:t>
            </a:r>
            <a:r>
              <a:rPr lang="en-US" sz="2000" b="1">
                <a:latin typeface="Comic Sans MS" panose="030F0702030302020204" pitchFamily="66" charset="0"/>
              </a:rPr>
              <a:t>: Meramalkan kejadian-kejadian dari aktivitas konsumen pada waktu yang akan datang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US" sz="2000" b="1">
                <a:latin typeface="Comic Sans MS" panose="030F0702030302020204" pitchFamily="66" charset="0"/>
              </a:rPr>
              <a:t>	Misal : Meramal merek produk yang paling mudah diingat oleh konsumen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 startAt="3"/>
            </a:pPr>
            <a:r>
              <a:rPr lang="en-US" sz="2000" b="1">
                <a:solidFill>
                  <a:srgbClr val="FF0000"/>
                </a:solidFill>
                <a:latin typeface="Comic Sans MS" panose="030F0702030302020204" pitchFamily="66" charset="0"/>
              </a:rPr>
              <a:t>Explantion</a:t>
            </a:r>
            <a:r>
              <a:rPr lang="en-US" sz="2000" b="1">
                <a:latin typeface="Comic Sans MS" panose="030F0702030302020204" pitchFamily="66" charset="0"/>
              </a:rPr>
              <a:t> : Mempelajari sebab-sebab dari aktivitas pembelian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US" sz="2000" b="1">
                <a:latin typeface="Comic Sans MS" panose="030F0702030302020204" pitchFamily="66" charset="0"/>
              </a:rPr>
              <a:t>	Misal : Mengapa konsumen suka membeli merek tertentu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 startAt="4"/>
            </a:pPr>
            <a:r>
              <a:rPr lang="en-US" sz="2000" b="1">
                <a:solidFill>
                  <a:srgbClr val="FF0000"/>
                </a:solidFill>
                <a:latin typeface="Comic Sans MS" panose="030F0702030302020204" pitchFamily="66" charset="0"/>
              </a:rPr>
              <a:t>Pengendalian</a:t>
            </a:r>
            <a:r>
              <a:rPr lang="en-US" sz="2000" b="1">
                <a:latin typeface="Comic Sans MS" panose="030F0702030302020204" pitchFamily="66" charset="0"/>
              </a:rPr>
              <a:t> : Mempengaruhi &amp; mengendalikan aktivitas konsumen pada masa yang akan datang</a:t>
            </a:r>
          </a:p>
        </p:txBody>
      </p:sp>
    </p:spTree>
    <p:extLst>
      <p:ext uri="{BB962C8B-B14F-4D97-AF65-F5344CB8AC3E}">
        <p14:creationId xmlns:p14="http://schemas.microsoft.com/office/powerpoint/2010/main" val="11425034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A-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287" y="1533526"/>
            <a:ext cx="9382997" cy="5215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2667000" y="457201"/>
            <a:ext cx="6858000" cy="95567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>
                <a:solidFill>
                  <a:srgbClr val="00FF00"/>
                </a:solidFill>
                <a:latin typeface="Comic Sans MS" panose="030F0702030302020204" pitchFamily="66" charset="0"/>
              </a:rPr>
              <a:t>Bagan Model Perilaku Konsumen dari Howard dan Sheth</a:t>
            </a:r>
          </a:p>
        </p:txBody>
      </p:sp>
    </p:spTree>
    <p:extLst>
      <p:ext uri="{BB962C8B-B14F-4D97-AF65-F5344CB8AC3E}">
        <p14:creationId xmlns:p14="http://schemas.microsoft.com/office/powerpoint/2010/main" val="2434155258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TC104033925[[fn=Droplet]]</Template>
  <TotalTime>6</TotalTime>
  <Words>1052</Words>
  <Application>Microsoft Office PowerPoint</Application>
  <PresentationFormat>Widescreen</PresentationFormat>
  <Paragraphs>149</Paragraphs>
  <Slides>46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1" baseType="lpstr">
      <vt:lpstr>Arial</vt:lpstr>
      <vt:lpstr>Comic Sans MS</vt:lpstr>
      <vt:lpstr>Times New Roman</vt:lpstr>
      <vt:lpstr>Tw Cen MT</vt:lpstr>
      <vt:lpstr>Droplet</vt:lpstr>
      <vt:lpstr>PERILAKU KONSUMEN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Office Black Edition - tum0r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PERILAKU KONSUMEN</dc:title>
  <dc:creator>Asyrafi Fachri</dc:creator>
  <cp:lastModifiedBy>Asyrafi Fachri</cp:lastModifiedBy>
  <cp:revision>1</cp:revision>
  <dcterms:created xsi:type="dcterms:W3CDTF">2014-09-26T13:57:27Z</dcterms:created>
  <dcterms:modified xsi:type="dcterms:W3CDTF">2014-09-26T14:03:32Z</dcterms:modified>
</cp:coreProperties>
</file>